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97" r:id="rId6"/>
    <p:sldId id="260" r:id="rId7"/>
    <p:sldId id="300" r:id="rId8"/>
    <p:sldId id="301" r:id="rId9"/>
    <p:sldId id="261" r:id="rId10"/>
    <p:sldId id="269" r:id="rId11"/>
    <p:sldId id="262" r:id="rId12"/>
    <p:sldId id="302" r:id="rId13"/>
    <p:sldId id="303" r:id="rId14"/>
    <p:sldId id="296" r:id="rId15"/>
    <p:sldId id="276" r:id="rId16"/>
    <p:sldId id="278" r:id="rId17"/>
    <p:sldId id="298" r:id="rId18"/>
    <p:sldId id="299" r:id="rId19"/>
    <p:sldId id="282" r:id="rId20"/>
    <p:sldId id="283" r:id="rId21"/>
    <p:sldId id="285" r:id="rId22"/>
    <p:sldId id="284" r:id="rId2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74"/>
  </p:normalViewPr>
  <p:slideViewPr>
    <p:cSldViewPr snapToGrid="0">
      <p:cViewPr varScale="1">
        <p:scale>
          <a:sx n="165" d="100"/>
          <a:sy n="16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5084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8751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96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046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6357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095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34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4750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7503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330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4511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80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7387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095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14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471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7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96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586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56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5651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501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8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2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0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2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5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8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6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2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5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3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8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4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4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5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73" r:id="rId13"/>
    <p:sldLayoutId id="2147483674" r:id="rId14"/>
    <p:sldLayoutId id="2147483675" r:id="rId15"/>
    <p:sldLayoutId id="2147483676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Project Title</a:t>
            </a:r>
            <a:endParaRPr lang="en" dirty="0"/>
          </a:p>
        </p:txBody>
      </p:sp>
      <p:sp>
        <p:nvSpPr>
          <p:cNvPr id="24" name="Shape 24"/>
          <p:cNvSpPr txBox="1"/>
          <p:nvPr/>
        </p:nvSpPr>
        <p:spPr>
          <a:xfrm>
            <a:off x="229386" y="3329720"/>
            <a:ext cx="5713987" cy="1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Senior Design Project Proposal 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Student names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Sonoma State University Department of Engineering Science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Advisor: </a:t>
            </a:r>
            <a:r>
              <a:rPr lang="en-US" dirty="0"/>
              <a:t>name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Client: </a:t>
            </a:r>
            <a:r>
              <a:rPr lang="en-US" dirty="0"/>
              <a:t>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Date 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   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5791651" y="3549652"/>
            <a:ext cx="2723699" cy="6319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dirty="0" err="1"/>
              <a:t>yourwebpage</a:t>
            </a:r>
            <a:r>
              <a:rPr lang="en" dirty="0"/>
              <a:t>.weebly.com</a:t>
            </a:r>
          </a:p>
          <a:p>
            <a:pPr algn="r">
              <a:spcBef>
                <a:spcPts val="0"/>
              </a:spcBef>
              <a:buNone/>
            </a:pPr>
            <a:r>
              <a:rPr lang="en-US" dirty="0" err="1"/>
              <a:t>youremail</a:t>
            </a:r>
            <a:r>
              <a:rPr lang="en" dirty="0"/>
              <a:t>@gmail.com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2096" y="2539860"/>
            <a:ext cx="6259480" cy="6689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less; please more pictures! Remove this box!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5309C-AE90-F81A-9922-B1FEEB2CE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91440"/>
            <a:ext cx="5753100" cy="1397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72450" y="11530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/>
              <a:t>Show flowchart of the software </a:t>
            </a:r>
            <a:endParaRPr lang="e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rgbClr val="002060"/>
                </a:solidFill>
              </a:rPr>
              <a:t>Software Design</a:t>
            </a:r>
            <a:endParaRPr lang="en" sz="36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37" y="2075695"/>
            <a:ext cx="5724732" cy="26079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A5BFB-7FF7-5317-2C87-984BD10CC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85750" y="2112058"/>
            <a:ext cx="8229600" cy="81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Design Challenges</a:t>
            </a:r>
            <a:br>
              <a:rPr lang="en" sz="3600" dirty="0"/>
            </a:br>
            <a:r>
              <a:rPr lang="en" sz="3600" dirty="0"/>
              <a:t>what are your plans if these did not work?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rgbClr val="002060"/>
                </a:solidFill>
              </a:rPr>
              <a:t>Challenges and Risks</a:t>
            </a:r>
            <a:endParaRPr lang="en" sz="36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2BB9D-A210-27F8-7116-2A81821A6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rgbClr val="002060"/>
                </a:solidFill>
              </a:rPr>
              <a:t>Summery of Tests Conducted</a:t>
            </a:r>
            <a:endParaRPr lang="en" sz="36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F411FC-EEBD-2F44-AE93-2C8DAE369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45705"/>
              </p:ext>
            </p:extLst>
          </p:nvPr>
        </p:nvGraphicFramePr>
        <p:xfrm>
          <a:off x="1049438" y="1241901"/>
          <a:ext cx="6096000" cy="3662680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59597219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779469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613069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9464558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35077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Test Objective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Related 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29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FT.1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 power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ER.2 &amp; ER.4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3.2 </a:t>
                      </a:r>
                      <a:r>
                        <a:rPr lang="en-US" dirty="0" err="1"/>
                        <a:t>Wh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3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FT.2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Calculate the sampling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ER.4 &amp; ER.8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sampling rate is 1 MS/s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44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42775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579E850-41DF-FDAE-DFE5-672090AC4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2669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rgbClr val="002060"/>
                </a:solidFill>
              </a:rPr>
              <a:t>Test Results – 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</a:rPr>
              <a:t>Sampling Rate Estimation</a:t>
            </a:r>
            <a:endParaRPr lang="en" sz="28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99BFF-F706-5B44-B6A7-8E6B75EFD6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38" y="1962306"/>
            <a:ext cx="3287408" cy="2465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B38C29-0AAA-E34E-99A7-5753DC1C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9" y="528197"/>
            <a:ext cx="6110953" cy="1325563"/>
          </a:xfrm>
        </p:spPr>
        <p:txBody>
          <a:bodyPr>
            <a:normAutofit/>
          </a:bodyPr>
          <a:lstStyle/>
          <a:p>
            <a:r>
              <a:rPr lang="en-US" sz="2000" dirty="0"/>
              <a:t>Simple calculation to estimate the minimum sampling rate requirement SR=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T/|S| - Using </a:t>
            </a:r>
            <a:r>
              <a:rPr lang="en-US" sz="2000" dirty="0" err="1"/>
              <a:t>Matlab</a:t>
            </a:r>
            <a:endParaRPr lang="en-US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A510DB-462D-C94A-BE51-D2093047DD8B}"/>
              </a:ext>
            </a:extLst>
          </p:cNvPr>
          <p:cNvSpPr/>
          <p:nvPr/>
        </p:nvSpPr>
        <p:spPr>
          <a:xfrm rot="5400000">
            <a:off x="6379363" y="584920"/>
            <a:ext cx="944383" cy="887115"/>
          </a:xfrm>
          <a:prstGeom prst="ellipse">
            <a:avLst/>
          </a:prstGeom>
          <a:scene3d>
            <a:camera prst="orthographicFront">
              <a:rot lat="0" lon="7740002" rev="0"/>
            </a:camera>
            <a:lightRig rig="threePt" dir="t">
              <a:rot lat="0" lon="0" rev="0"/>
            </a:lightRig>
          </a:scene3d>
          <a:sp3d extrusionH="1143000" contourW="12700">
            <a:bevelT w="0"/>
            <a:bevelB prst="relaxedInset"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6299E1-4740-CC4A-A9D9-0330768CC551}"/>
              </a:ext>
            </a:extLst>
          </p:cNvPr>
          <p:cNvGrpSpPr/>
          <p:nvPr/>
        </p:nvGrpSpPr>
        <p:grpSpPr>
          <a:xfrm rot="21403818">
            <a:off x="6676753" y="1476919"/>
            <a:ext cx="343107" cy="1442908"/>
            <a:chOff x="5436048" y="585181"/>
            <a:chExt cx="299447" cy="135835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9D559A-1E40-9346-B396-628C6A0366C5}"/>
                </a:ext>
              </a:extLst>
            </p:cNvPr>
            <p:cNvSpPr/>
            <p:nvPr/>
          </p:nvSpPr>
          <p:spPr>
            <a:xfrm rot="5557986">
              <a:off x="5159192" y="862037"/>
              <a:ext cx="853159" cy="299447"/>
            </a:xfrm>
            <a:prstGeom prst="ellipse">
              <a:avLst/>
            </a:prstGeom>
            <a:scene3d>
              <a:camera prst="orthographicFront">
                <a:rot lat="21599968" lon="5940005" rev="0"/>
              </a:camera>
              <a:lightRig rig="threePt" dir="t">
                <a:rot lat="0" lon="0" rev="12660000"/>
              </a:lightRig>
            </a:scene3d>
            <a:sp3d extrusionH="635000" contourW="12700">
              <a:bevelT w="0"/>
              <a:bevelB prst="relaxedInset"/>
              <a:contourClr>
                <a:schemeClr val="accent2">
                  <a:lumMod val="7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72214B-7ED3-744D-9E9C-A057FD2B6DF0}"/>
                </a:ext>
              </a:extLst>
            </p:cNvPr>
            <p:cNvSpPr/>
            <p:nvPr/>
          </p:nvSpPr>
          <p:spPr>
            <a:xfrm rot="5557986" flipH="1">
              <a:off x="5393764" y="1669371"/>
              <a:ext cx="332130" cy="216190"/>
            </a:xfrm>
            <a:prstGeom prst="ellipse">
              <a:avLst/>
            </a:prstGeom>
            <a:scene3d>
              <a:camera prst="orthographicFront">
                <a:rot lat="21599968" lon="5940005" rev="0"/>
              </a:camera>
              <a:lightRig rig="threePt" dir="t">
                <a:rot lat="0" lon="0" rev="12660000"/>
              </a:lightRig>
            </a:scene3d>
            <a:sp3d extrusionH="76200" contourW="12700">
              <a:bevelT w="0"/>
              <a:bevelB prst="relaxedInset"/>
              <a:contourClr>
                <a:schemeClr val="accent2">
                  <a:lumMod val="7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624F2D-2EF1-F24E-85E0-92090BBD570F}"/>
              </a:ext>
            </a:extLst>
          </p:cNvPr>
          <p:cNvGrpSpPr/>
          <p:nvPr/>
        </p:nvGrpSpPr>
        <p:grpSpPr>
          <a:xfrm rot="10800000">
            <a:off x="5090386" y="3390295"/>
            <a:ext cx="1475319" cy="875269"/>
            <a:chOff x="6449795" y="3409422"/>
            <a:chExt cx="1475319" cy="87526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65F931-D526-A349-83A3-FDE92F67E322}"/>
                </a:ext>
              </a:extLst>
            </p:cNvPr>
            <p:cNvSpPr/>
            <p:nvPr/>
          </p:nvSpPr>
          <p:spPr>
            <a:xfrm rot="10800000">
              <a:off x="6941509" y="3409422"/>
              <a:ext cx="983605" cy="875269"/>
            </a:xfrm>
            <a:prstGeom prst="ellipse">
              <a:avLst/>
            </a:prstGeom>
            <a:scene3d>
              <a:camera prst="orthographicFront">
                <a:rot lat="21599968" lon="5940005" rev="0"/>
              </a:camera>
              <a:lightRig rig="threePt" dir="t">
                <a:rot lat="0" lon="0" rev="12660000"/>
              </a:lightRig>
            </a:scene3d>
            <a:sp3d extrusionH="635000" contourW="12700">
              <a:bevelT w="0"/>
              <a:bevelB w="0" prst="relaxedInset"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B9FD0AE-E2B6-2E4B-AEF8-5C2CB7DDA8C1}"/>
                </a:ext>
              </a:extLst>
            </p:cNvPr>
            <p:cNvSpPr/>
            <p:nvPr/>
          </p:nvSpPr>
          <p:spPr>
            <a:xfrm rot="10800000" flipH="1">
              <a:off x="6449795" y="3515743"/>
              <a:ext cx="382912" cy="631913"/>
            </a:xfrm>
            <a:prstGeom prst="ellipse">
              <a:avLst/>
            </a:prstGeom>
            <a:scene3d>
              <a:camera prst="orthographicFront">
                <a:rot lat="21599968" lon="5940005" rev="0"/>
              </a:camera>
              <a:lightRig rig="threePt" dir="t">
                <a:rot lat="0" lon="0" rev="12660000"/>
              </a:lightRig>
            </a:scene3d>
            <a:sp3d extrusionH="76200" contourW="12700">
              <a:bevelT w="0"/>
              <a:bevelB w="0" prst="relaxedInset"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D18874-BB55-144F-85CA-464CEB0042CE}"/>
              </a:ext>
            </a:extLst>
          </p:cNvPr>
          <p:cNvCxnSpPr/>
          <p:nvPr/>
        </p:nvCxnSpPr>
        <p:spPr>
          <a:xfrm>
            <a:off x="7614655" y="3527330"/>
            <a:ext cx="0" cy="631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10A727-33D1-174D-A57A-7A9C025AD6E7}"/>
              </a:ext>
            </a:extLst>
          </p:cNvPr>
          <p:cNvCxnSpPr>
            <a:cxnSpLocks/>
          </p:cNvCxnSpPr>
          <p:nvPr/>
        </p:nvCxnSpPr>
        <p:spPr>
          <a:xfrm>
            <a:off x="7614655" y="2922001"/>
            <a:ext cx="0" cy="6053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BAD3E6-6125-5247-B2A7-992762042620}"/>
              </a:ext>
            </a:extLst>
          </p:cNvPr>
          <p:cNvCxnSpPr>
            <a:cxnSpLocks/>
          </p:cNvCxnSpPr>
          <p:nvPr/>
        </p:nvCxnSpPr>
        <p:spPr>
          <a:xfrm flipH="1">
            <a:off x="5582188" y="2922001"/>
            <a:ext cx="3117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569F0B-1703-7749-90C0-22BB67895B35}"/>
              </a:ext>
            </a:extLst>
          </p:cNvPr>
          <p:cNvCxnSpPr>
            <a:cxnSpLocks/>
          </p:cNvCxnSpPr>
          <p:nvPr/>
        </p:nvCxnSpPr>
        <p:spPr>
          <a:xfrm flipH="1">
            <a:off x="5090386" y="3505096"/>
            <a:ext cx="3609558" cy="22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B29C9F-8260-8247-A09D-121F6312747D}"/>
              </a:ext>
            </a:extLst>
          </p:cNvPr>
          <p:cNvCxnSpPr>
            <a:cxnSpLocks/>
          </p:cNvCxnSpPr>
          <p:nvPr/>
        </p:nvCxnSpPr>
        <p:spPr>
          <a:xfrm flipH="1">
            <a:off x="5090386" y="4159243"/>
            <a:ext cx="3587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867DD5-F75C-F045-A1C1-A037C376E0E8}"/>
              </a:ext>
            </a:extLst>
          </p:cNvPr>
          <p:cNvSpPr txBox="1"/>
          <p:nvPr/>
        </p:nvSpPr>
        <p:spPr>
          <a:xfrm>
            <a:off x="5889485" y="262578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Vi=0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105346-56F3-F248-876B-593750048D63}"/>
              </a:ext>
            </a:extLst>
          </p:cNvPr>
          <p:cNvSpPr txBox="1"/>
          <p:nvPr/>
        </p:nvSpPr>
        <p:spPr>
          <a:xfrm>
            <a:off x="7610504" y="30567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029664-CE47-184E-9AAB-DCF0015EB7AF}"/>
              </a:ext>
            </a:extLst>
          </p:cNvPr>
          <p:cNvSpPr txBox="1"/>
          <p:nvPr/>
        </p:nvSpPr>
        <p:spPr>
          <a:xfrm>
            <a:off x="7610504" y="366973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716190-7FE3-2C42-AB54-4C4DF7CC562A}"/>
              </a:ext>
            </a:extLst>
          </p:cNvPr>
          <p:cNvCxnSpPr/>
          <p:nvPr/>
        </p:nvCxnSpPr>
        <p:spPr>
          <a:xfrm>
            <a:off x="6833002" y="4265564"/>
            <a:ext cx="0" cy="582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D83E616-749E-6549-8E28-34927C40CF55}"/>
              </a:ext>
            </a:extLst>
          </p:cNvPr>
          <p:cNvSpPr txBox="1"/>
          <p:nvPr/>
        </p:nvSpPr>
        <p:spPr>
          <a:xfrm>
            <a:off x="6880172" y="4373006"/>
            <a:ext cx="14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n.G</a:t>
            </a:r>
            <a:endParaRPr lang="en-US" dirty="0"/>
          </a:p>
          <a:p>
            <a:r>
              <a:rPr lang="en-US" dirty="0"/>
              <a:t>G=9.81 m/s^2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DB5D97-4950-ED43-AD07-7A38C600DFBD}"/>
              </a:ext>
            </a:extLst>
          </p:cNvPr>
          <p:cNvSpPr txBox="1"/>
          <p:nvPr/>
        </p:nvSpPr>
        <p:spPr>
          <a:xfrm>
            <a:off x="8014971" y="3205629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V’i</a:t>
            </a:r>
            <a:r>
              <a:rPr lang="en-US" dirty="0"/>
              <a:t>=</a:t>
            </a:r>
            <a:r>
              <a:rPr lang="en-US" dirty="0" err="1"/>
              <a:t>Vf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0883BA-C339-9F4F-81DF-B2F23F21DEA9}"/>
              </a:ext>
            </a:extLst>
          </p:cNvPr>
          <p:cNvSpPr txBox="1"/>
          <p:nvPr/>
        </p:nvSpPr>
        <p:spPr>
          <a:xfrm>
            <a:off x="8004707" y="4103936"/>
            <a:ext cx="45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V’f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C57FB3-E942-8045-A616-AD9B8DD7FC1C}"/>
              </a:ext>
            </a:extLst>
          </p:cNvPr>
          <p:cNvSpPr txBox="1"/>
          <p:nvPr/>
        </p:nvSpPr>
        <p:spPr>
          <a:xfrm>
            <a:off x="4868539" y="366798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D</a:t>
            </a:r>
            <a:r>
              <a:rPr lang="en-US" b="1" dirty="0"/>
              <a:t>T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A29E261E-BC60-2B43-9C13-53C3860CC6B8}"/>
              </a:ext>
            </a:extLst>
          </p:cNvPr>
          <p:cNvSpPr/>
          <p:nvPr/>
        </p:nvSpPr>
        <p:spPr>
          <a:xfrm>
            <a:off x="4654478" y="3505096"/>
            <a:ext cx="92990" cy="76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464AC-F09C-CE4D-A258-818B58CE9F81}"/>
              </a:ext>
            </a:extLst>
          </p:cNvPr>
          <p:cNvSpPr txBox="1"/>
          <p:nvPr/>
        </p:nvSpPr>
        <p:spPr>
          <a:xfrm>
            <a:off x="3251485" y="4435812"/>
            <a:ext cx="3074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Per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T:</a:t>
            </a:r>
          </a:p>
          <a:p>
            <a:r>
              <a:rPr lang="en-US" dirty="0"/>
              <a:t>S={v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, …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}</a:t>
            </a:r>
          </a:p>
          <a:p>
            <a:r>
              <a:rPr lang="en-US" dirty="0"/>
              <a:t>|S|=Sample Size =n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797FF2-04BC-1842-BB59-91531E1861D3}"/>
              </a:ext>
            </a:extLst>
          </p:cNvPr>
          <p:cNvSpPr txBox="1"/>
          <p:nvPr/>
        </p:nvSpPr>
        <p:spPr>
          <a:xfrm>
            <a:off x="3773552" y="437853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477B5-1F60-45D3-4C65-BB6E38896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2022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Shape 148"/>
          <p:cNvSpPr txBox="1">
            <a:spLocks/>
          </p:cNvSpPr>
          <p:nvPr/>
        </p:nvSpPr>
        <p:spPr>
          <a:xfrm>
            <a:off x="168278" y="1588845"/>
            <a:ext cx="8229600" cy="74766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dirty="0"/>
              <a:t>What have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you tested so far?</a:t>
            </a:r>
            <a:r>
              <a:rPr lang="en" sz="3600" dirty="0"/>
              <a:t>	</a:t>
            </a:r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Test Results –</a:t>
            </a:r>
          </a:p>
          <a:p>
            <a:pPr algn="r"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Power Consumption</a:t>
            </a:r>
            <a:endParaRPr lang="en" sz="2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FBF28-E0AB-CB4F-BAB7-397E5653C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539" y="1153053"/>
            <a:ext cx="5126646" cy="3676967"/>
          </a:xfrm>
          <a:prstGeom prst="rect">
            <a:avLst/>
          </a:prstGeom>
        </p:spPr>
      </p:pic>
      <p:pic>
        <p:nvPicPr>
          <p:cNvPr id="8" name="Picture 7" descr="Screenshot at 2018-04-21 16_44_03.png">
            <a:extLst>
              <a:ext uri="{FF2B5EF4-FFF2-40B4-BE49-F238E27FC236}">
                <a16:creationId xmlns:a16="http://schemas.microsoft.com/office/drawing/2014/main" id="{C3A2B7BA-F7DA-D946-BCCE-B06EB029A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85" y="1286720"/>
            <a:ext cx="1828800" cy="1771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CE8F0FE-6F4C-044E-92E3-F86520B88FD5}"/>
              </a:ext>
            </a:extLst>
          </p:cNvPr>
          <p:cNvSpPr/>
          <p:nvPr/>
        </p:nvSpPr>
        <p:spPr>
          <a:xfrm>
            <a:off x="1219436" y="2845831"/>
            <a:ext cx="2592729" cy="1412111"/>
          </a:xfrm>
          <a:prstGeom prst="wedgeRoundRectCallout">
            <a:avLst>
              <a:gd name="adj1" fmla="val 166667"/>
              <a:gd name="adj2" fmla="val -39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EXPLAIN your results!</a:t>
            </a:r>
          </a:p>
          <a:p>
            <a:pPr algn="ctr"/>
            <a:r>
              <a:rPr lang="en-US" dirty="0"/>
              <a:t>Results must be readable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344A9-3292-DAD7-E725-9A782C5AC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2" y="1076853"/>
            <a:ext cx="7990906" cy="40666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Test Results – </a:t>
            </a:r>
          </a:p>
          <a:p>
            <a:pPr algn="r"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Activity Monitoring</a:t>
            </a:r>
            <a:endParaRPr lang="en" sz="2800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5BB19EA-03AD-124B-8430-C0D9F4732720}"/>
              </a:ext>
            </a:extLst>
          </p:cNvPr>
          <p:cNvSpPr/>
          <p:nvPr/>
        </p:nvSpPr>
        <p:spPr>
          <a:xfrm>
            <a:off x="4838218" y="2720051"/>
            <a:ext cx="2592729" cy="1412111"/>
          </a:xfrm>
          <a:prstGeom prst="wedgeRoundRectCallout">
            <a:avLst>
              <a:gd name="adj1" fmla="val -106101"/>
              <a:gd name="adj2" fmla="val -35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EXPLAIN your results!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A0118-0A0A-02D0-678F-8E821182F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7" y="2086653"/>
            <a:ext cx="7834625" cy="1914740"/>
          </a:xfrm>
          <a:prstGeom prst="rect">
            <a:avLst/>
          </a:prstGeom>
        </p:spPr>
      </p:pic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Estimated Budget</a:t>
            </a:r>
            <a:endParaRPr lang="en" sz="36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A382C-B917-FF43-86C9-D496ACABADE8}"/>
              </a:ext>
            </a:extLst>
          </p:cNvPr>
          <p:cNvSpPr txBox="1"/>
          <p:nvPr/>
        </p:nvSpPr>
        <p:spPr>
          <a:xfrm>
            <a:off x="2268638" y="1539433"/>
            <a:ext cx="5259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 hardware &amp; software – specify what is already available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365BD-5859-3D32-9A0A-D02C52556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93" y="1076853"/>
            <a:ext cx="6705414" cy="3834820"/>
          </a:xfrm>
          <a:prstGeom prst="rect">
            <a:avLst/>
          </a:prstGeom>
        </p:spPr>
      </p:pic>
      <p:sp>
        <p:nvSpPr>
          <p:cNvPr id="5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List of Components</a:t>
            </a:r>
            <a:endParaRPr lang="en" sz="3600" dirty="0">
              <a:solidFill>
                <a:srgbClr val="002060"/>
              </a:solidFill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4D099EC-2210-F341-A88D-53F67085F335}"/>
              </a:ext>
            </a:extLst>
          </p:cNvPr>
          <p:cNvSpPr/>
          <p:nvPr/>
        </p:nvSpPr>
        <p:spPr>
          <a:xfrm>
            <a:off x="4838218" y="2720051"/>
            <a:ext cx="2592729" cy="1412111"/>
          </a:xfrm>
          <a:prstGeom prst="wedgeRoundRectCallout">
            <a:avLst>
              <a:gd name="adj1" fmla="val -106101"/>
              <a:gd name="adj2" fmla="val -35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Highlight the key component!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B4EC6-F7FC-EB84-95EE-AE7903CCF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64992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9" y="1498906"/>
            <a:ext cx="8640566" cy="2823927"/>
          </a:xfrm>
          <a:prstGeom prst="rect">
            <a:avLst/>
          </a:prstGeom>
        </p:spPr>
      </p:pic>
      <p:sp>
        <p:nvSpPr>
          <p:cNvPr id="5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Schedule</a:t>
            </a:r>
            <a:endParaRPr lang="en" sz="3600" dirty="0">
              <a:solidFill>
                <a:srgbClr val="002060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FFE4F80-B4C7-B14F-BB38-4755B2689F31}"/>
              </a:ext>
            </a:extLst>
          </p:cNvPr>
          <p:cNvSpPr/>
          <p:nvPr/>
        </p:nvSpPr>
        <p:spPr>
          <a:xfrm>
            <a:off x="4838218" y="2720051"/>
            <a:ext cx="2592729" cy="1412111"/>
          </a:xfrm>
          <a:prstGeom prst="wedgeRoundRectCallout">
            <a:avLst>
              <a:gd name="adj1" fmla="val -106101"/>
              <a:gd name="adj2" fmla="val -35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Highlight the IMPORTNT 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F5A57-6C61-7D31-5ACF-82968F2CF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40257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262749" y="1324919"/>
            <a:ext cx="8229600" cy="70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T</a:t>
            </a:r>
            <a:r>
              <a:rPr lang="en-US" sz="3200" dirty="0"/>
              <a:t>h</a:t>
            </a:r>
            <a:r>
              <a:rPr lang="en" sz="3200" dirty="0"/>
              <a:t>is </a:t>
            </a:r>
            <a:r>
              <a:rPr lang="en-US" sz="3200" dirty="0"/>
              <a:t>is what you are committing to complete by January – be specific</a:t>
            </a:r>
            <a:endParaRPr lang="en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0" y="2061785"/>
            <a:ext cx="5868219" cy="2705478"/>
          </a:xfrm>
          <a:prstGeom prst="rect">
            <a:avLst/>
          </a:prstGeom>
        </p:spPr>
      </p:pic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Schedule – </a:t>
            </a:r>
          </a:p>
          <a:p>
            <a:pPr algn="r">
              <a:spcBef>
                <a:spcPts val="0"/>
              </a:spcBef>
            </a:pPr>
            <a:r>
              <a:rPr lang="en-US" sz="2800" dirty="0">
                <a:solidFill>
                  <a:srgbClr val="002060"/>
                </a:solidFill>
              </a:rPr>
              <a:t>Completed by January</a:t>
            </a:r>
            <a:endParaRPr lang="en" sz="28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68FC6-7955-BBC7-667C-4829BF381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70836" y="1205405"/>
            <a:ext cx="8123070" cy="271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Problem Statement, Value Proposition, Existing and Proposed Solution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Marketing and Engineering Requirements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System Overview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Challenges and Risks</a:t>
            </a:r>
            <a:endParaRPr lang="en" sz="1800" dirty="0"/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Tests and Results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Budget and Materials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Schedule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Supporting Courses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2</a:t>
            </a:fld>
            <a:endParaRPr lang="en-US" dirty="0"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91425" rIns="91425" bIns="91425" anchor="b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 sz="3600" dirty="0">
                <a:solidFill>
                  <a:srgbClr val="002060"/>
                </a:solidFill>
              </a:rPr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A61D7-BE6B-149A-B537-C96771641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427018"/>
            <a:ext cx="8229600" cy="32696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/>
              <a:t>Electromagnetic Theory and Applications (EE 430)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/>
              <a:t>Introduction to Networking (EE 465)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 dirty="0"/>
              <a:t>Robotics (EE 473)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Supporting Courses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en" sz="3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64559-0869-FED8-0D5B-8DBFA71DB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85800" y="1704165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Questions/Comments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Questions</a:t>
            </a:r>
            <a:endParaRPr lang="en" sz="36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D1018-B0E3-E8CA-768F-22E0DB0E2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6308"/>
            <a:ext cx="8229600" cy="2988820"/>
          </a:xfrm>
        </p:spPr>
        <p:txBody>
          <a:bodyPr>
            <a:noAutofit/>
          </a:bodyPr>
          <a:lstStyle/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IEEE Guide for</a:t>
            </a:r>
          </a:p>
          <a:p>
            <a:pPr lvl="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References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2D0AA-7ED9-3DB0-459C-CF5C28BF8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308898" y="1267351"/>
            <a:ext cx="4169709" cy="309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who experiences the problem the most: &lt;WHO&gt;   </a:t>
            </a:r>
            <a:endParaRPr lang="en-US" sz="1800" dirty="0"/>
          </a:p>
          <a:p>
            <a:r>
              <a:rPr lang="en-US" dirty="0"/>
              <a:t> </a:t>
            </a:r>
            <a:endParaRPr lang="en-US" sz="1800" dirty="0"/>
          </a:p>
          <a:p>
            <a:r>
              <a:rPr lang="en-US" dirty="0"/>
              <a:t>how do they experience the problem:  &lt;WHAT&gt;</a:t>
            </a:r>
            <a:endParaRPr lang="en-US" sz="1800" dirty="0"/>
          </a:p>
          <a:p>
            <a:r>
              <a:rPr lang="en-US" dirty="0"/>
              <a:t> </a:t>
            </a:r>
            <a:endParaRPr lang="en-US" sz="1800" dirty="0"/>
          </a:p>
          <a:p>
            <a:r>
              <a:rPr lang="en-US" dirty="0"/>
              <a:t>the nature of the pain they experience: &lt;WHY&gt;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Eg</a:t>
            </a:r>
            <a:r>
              <a:rPr lang="en-US" sz="1800" dirty="0"/>
              <a:t>.</a:t>
            </a:r>
          </a:p>
          <a:p>
            <a:r>
              <a:rPr lang="en-US" dirty="0"/>
              <a:t>The problem we are exploring addresses seniors 65 years or older who desire to live independently and own smartphones. They are trying to use their phone to communicate real-time with their loved ones. They feel extremely frustrated by their lack of ability to use their phone effectively and shame for letting their loved ones down.</a:t>
            </a:r>
            <a:endParaRPr sz="1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Problem Statement</a:t>
            </a:r>
            <a:endParaRPr lang="en" sz="36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A4187A-DCEF-3E4B-964A-C724F48E702B}"/>
              </a:ext>
            </a:extLst>
          </p:cNvPr>
          <p:cNvSpPr/>
          <p:nvPr/>
        </p:nvSpPr>
        <p:spPr>
          <a:xfrm>
            <a:off x="4572000" y="1267351"/>
            <a:ext cx="3877519" cy="27779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Attention: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Throughout this document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your FONTS must be consistent!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Pay attention to your </a:t>
            </a:r>
            <a:r>
              <a:rPr lang="en-US" dirty="0" err="1">
                <a:solidFill>
                  <a:schemeClr val="tx1"/>
                </a:solidFill>
              </a:rPr>
              <a:t>splng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grmr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309F0-EB80-54F8-B635-C2C5F6E71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41931" y="1297144"/>
            <a:ext cx="7909100" cy="249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Our 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  _____  (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</a:rPr>
              <a:t>Product)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   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helps _______        (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</a:rPr>
              <a:t>Customer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who want to ______  (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</a:rPr>
              <a:t>J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</a:rPr>
              <a:t>obs to be done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) by  _______  (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</a:rPr>
              <a:t>verb (reducing, avoiding,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</a:rPr>
              <a:t>etc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</a:rPr>
              <a:t>)    + Customer pain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</a:rPr>
              <a:t>) 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and _______  (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</a:rPr>
              <a:t>verb (increasing, enabling)   +   Customer gain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1400" dirty="0">
                <a:solidFill>
                  <a:srgbClr val="808080"/>
                </a:solidFill>
                <a:latin typeface="Arial" panose="020B0604020202020204" pitchFamily="34" charset="0"/>
              </a:rPr>
              <a:t>unlike (optional)  _____________________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    (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</a:rPr>
              <a:t>Competing value proposition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  <a:br>
              <a:rPr lang="en-US" sz="1400" dirty="0"/>
            </a:br>
            <a:br>
              <a:rPr lang="en-US" sz="1050" dirty="0"/>
            </a:br>
            <a:endParaRPr lang="en" sz="10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rgbClr val="002060"/>
                </a:solidFill>
              </a:rPr>
              <a:t>Value Proposition</a:t>
            </a:r>
            <a:endParaRPr lang="en" sz="36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0AE7E-4DAA-0179-75B7-A16C1A253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285749" y="1672465"/>
            <a:ext cx="4169709" cy="309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What are the existing solutions?</a:t>
            </a:r>
            <a:endParaRPr lang="en" sz="1800" dirty="0"/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Existing Solutions</a:t>
            </a:r>
            <a:endParaRPr lang="en" sz="36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53779-8086-061D-A225-AB072AC9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37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0089" y="540915"/>
            <a:ext cx="8578174" cy="11060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600" dirty="0"/>
              <a:t>Basic Implementation </a:t>
            </a:r>
            <a:r>
              <a:rPr lang="en-US" sz="1600" dirty="0"/>
              <a:t>Of your System</a:t>
            </a:r>
            <a:br>
              <a:rPr lang="en-US" sz="1600" dirty="0"/>
            </a:br>
            <a:r>
              <a:rPr lang="en-US" sz="1600" dirty="0"/>
              <a:t>VERY high-level block diagram</a:t>
            </a:r>
            <a:endParaRPr lang="en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0977" y="3617146"/>
            <a:ext cx="2057400" cy="274637"/>
          </a:xfrm>
        </p:spPr>
        <p:txBody>
          <a:bodyPr/>
          <a:lstStyle/>
          <a:p>
            <a:fld id="{DEE6356E-8956-49E9-A978-B6388EFAFFA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rgbClr val="002060"/>
                </a:solidFill>
              </a:rPr>
              <a:t>Proposed Solution</a:t>
            </a:r>
            <a:endParaRPr lang="en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58E36A-14DC-D34A-99CD-B40AE378677F}"/>
              </a:ext>
            </a:extLst>
          </p:cNvPr>
          <p:cNvSpPr txBox="1">
            <a:spLocks/>
          </p:cNvSpPr>
          <p:nvPr/>
        </p:nvSpPr>
        <p:spPr>
          <a:xfrm>
            <a:off x="6296253" y="481159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DEE6356E-8956-49E9-A978-B6388EFAFF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6AFBB-CE85-814F-9DB1-8AFFE5323F70}"/>
              </a:ext>
            </a:extLst>
          </p:cNvPr>
          <p:cNvSpPr txBox="1"/>
          <p:nvPr/>
        </p:nvSpPr>
        <p:spPr>
          <a:xfrm>
            <a:off x="6365715" y="1468160"/>
            <a:ext cx="226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BASE STATION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C1E99-36FF-2447-9194-8DF4DF9FB4ED}"/>
              </a:ext>
            </a:extLst>
          </p:cNvPr>
          <p:cNvSpPr txBox="1"/>
          <p:nvPr/>
        </p:nvSpPr>
        <p:spPr>
          <a:xfrm>
            <a:off x="3033373" y="1493422"/>
            <a:ext cx="2507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DETECTION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8F74BC-9733-954B-8499-3186EB824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" y="1902576"/>
            <a:ext cx="2318322" cy="2572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B5AE49-F728-3441-897E-1C89E901A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795" y="1902575"/>
            <a:ext cx="3760572" cy="2572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Raspberry-Pi-2-1-1621x1080.jpg">
            <a:extLst>
              <a:ext uri="{FF2B5EF4-FFF2-40B4-BE49-F238E27FC236}">
                <a16:creationId xmlns:a16="http://schemas.microsoft.com/office/drawing/2014/main" id="{83B8FCBE-BCB7-8941-88E6-92761BACB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61" y="1902575"/>
            <a:ext cx="2644736" cy="2572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B4BB5-50C9-C046-4338-F551492DE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Marketing Requirements</a:t>
            </a:r>
            <a:endParaRPr lang="en" sz="3600" dirty="0">
              <a:solidFill>
                <a:srgbClr val="00206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922FC3-F29B-F842-AB17-3931B29FAD48}"/>
              </a:ext>
            </a:extLst>
          </p:cNvPr>
          <p:cNvSpPr txBox="1">
            <a:spLocks/>
          </p:cNvSpPr>
          <p:nvPr/>
        </p:nvSpPr>
        <p:spPr>
          <a:xfrm>
            <a:off x="526407" y="1285498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Follow the guidelines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Highlight the most important ones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0C3933-0F3C-CE4D-8A42-37ECFA235237}"/>
              </a:ext>
            </a:extLst>
          </p:cNvPr>
          <p:cNvSpPr txBox="1">
            <a:spLocks/>
          </p:cNvSpPr>
          <p:nvPr/>
        </p:nvSpPr>
        <p:spPr>
          <a:xfrm>
            <a:off x="4545957" y="1285498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1800" dirty="0"/>
              <a:t>Use “Start at:” under “Bullets and Numbering” to change the starting number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06AE7-19DA-681D-913C-F9D1B6642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64981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</a:rPr>
              <a:t>Engineering Requirements</a:t>
            </a:r>
            <a:endParaRPr lang="en" sz="3600" dirty="0">
              <a:solidFill>
                <a:srgbClr val="00206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922FC3-F29B-F842-AB17-3931B29FAD48}"/>
              </a:ext>
            </a:extLst>
          </p:cNvPr>
          <p:cNvSpPr txBox="1">
            <a:spLocks/>
          </p:cNvSpPr>
          <p:nvPr/>
        </p:nvSpPr>
        <p:spPr>
          <a:xfrm>
            <a:off x="526407" y="1285498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Follow the guidelines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Highlight the most important ones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0C3933-0F3C-CE4D-8A42-37ECFA235237}"/>
              </a:ext>
            </a:extLst>
          </p:cNvPr>
          <p:cNvSpPr txBox="1">
            <a:spLocks/>
          </p:cNvSpPr>
          <p:nvPr/>
        </p:nvSpPr>
        <p:spPr>
          <a:xfrm>
            <a:off x="4545957" y="1285498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3"/>
            </a:pPr>
            <a:r>
              <a:rPr lang="en-US" sz="1800" dirty="0"/>
              <a:t>Continue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1EB83-A0B7-7D4F-02B1-82108D59B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9548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85750" y="1905159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/>
              <a:t>Explain How the system works – Very high-level diagram </a:t>
            </a:r>
            <a:br>
              <a:rPr lang="en-US" sz="3600" dirty="0"/>
            </a:br>
            <a:r>
              <a:rPr lang="en-US" sz="3600" dirty="0"/>
              <a:t>diagram </a:t>
            </a:r>
            <a:endParaRPr lang="en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rgbClr val="002060"/>
                </a:solidFill>
              </a:rPr>
              <a:t>System Overview</a:t>
            </a:r>
            <a:endParaRPr lang="en" sz="36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52521-1460-9240-8876-C6A59BE2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730" y="1797276"/>
            <a:ext cx="4547024" cy="3025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EF7B0A-B05B-24F5-0594-30E30116F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91440"/>
            <a:ext cx="1706880" cy="8839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595</Words>
  <Application>Microsoft Macintosh PowerPoint</Application>
  <PresentationFormat>On-screen Show (16:9)</PresentationFormat>
  <Paragraphs>134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Custom Design</vt:lpstr>
      <vt:lpstr>Project Title</vt:lpstr>
      <vt:lpstr>Overview</vt:lpstr>
      <vt:lpstr>PowerPoint Presentation</vt:lpstr>
      <vt:lpstr>PowerPoint Presentation</vt:lpstr>
      <vt:lpstr>PowerPoint Presentation</vt:lpstr>
      <vt:lpstr>Basic Implementation Of your System VERY high-level block diagram</vt:lpstr>
      <vt:lpstr>PowerPoint Presentation</vt:lpstr>
      <vt:lpstr>PowerPoint Presentation</vt:lpstr>
      <vt:lpstr>Explain How the system works – Very high-level diagram  diagram </vt:lpstr>
      <vt:lpstr>Show flowchart of the software </vt:lpstr>
      <vt:lpstr>Design Challenges what are your plans if these did not work? </vt:lpstr>
      <vt:lpstr>PowerPoint Presentation</vt:lpstr>
      <vt:lpstr>Simple calculation to estimate the minimum sampling rate requirement SR=DT/|S| - Using Matlab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what you are committing to complete by January – be specific</vt:lpstr>
      <vt:lpstr>PowerPoint Presentation</vt:lpstr>
      <vt:lpstr>Questions/Comments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Laundry Now</dc:title>
  <dc:subject/>
  <dc:creator>russe_000</dc:creator>
  <cp:keywords/>
  <dc:description/>
  <cp:lastModifiedBy>Microsoft Office User</cp:lastModifiedBy>
  <cp:revision>52</cp:revision>
  <dcterms:modified xsi:type="dcterms:W3CDTF">2025-04-04T18:22:44Z</dcterms:modified>
  <cp:category/>
</cp:coreProperties>
</file>